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3" r:id="rId5"/>
    <p:sldId id="264" r:id="rId6"/>
    <p:sldId id="265" r:id="rId7"/>
    <p:sldId id="266" r:id="rId8"/>
    <p:sldId id="267" r:id="rId9"/>
    <p:sldId id="268" r:id="rId10"/>
    <p:sldId id="269"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a:srgbClr val="A7FF00"/>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042AE-8A32-440A-9025-96962EA6E9F2}" v="4" dt="2023-09-12T12:35:52.449"/>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023" autoAdjust="0"/>
  </p:normalViewPr>
  <p:slideViewPr>
    <p:cSldViewPr snapToGrid="0">
      <p:cViewPr varScale="1">
        <p:scale>
          <a:sx n="47" d="100"/>
          <a:sy n="47" d="100"/>
        </p:scale>
        <p:origin x="201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31538-1FC0-48D9-B70E-2DC3874948F2}" type="datetimeFigureOut">
              <a:rPr lang="nl-NL" smtClean="0"/>
              <a:t>12-9-2023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D9B25-5126-4124-8E8A-22611371FAEC}" type="slidenum">
              <a:rPr lang="nl-NL" smtClean="0"/>
              <a:t>‹nr.›</a:t>
            </a:fld>
            <a:endParaRPr lang="nl-NL"/>
          </a:p>
        </p:txBody>
      </p:sp>
    </p:spTree>
    <p:extLst>
      <p:ext uri="{BB962C8B-B14F-4D97-AF65-F5344CB8AC3E}">
        <p14:creationId xmlns:p14="http://schemas.microsoft.com/office/powerpoint/2010/main" val="33344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a:effectLst/>
                <a:latin typeface="Arial" panose="020B0604020202020204" pitchFamily="34" charset="0"/>
                <a:ea typeface="Arial" panose="020B0604020202020204" pitchFamily="34" charset="0"/>
              </a:rPr>
              <a:t>Als professional werkt je voor verschillende organisaties. In deze samenwerking is het belangrijk dat je goed begrijpt wat de organisatie doet en waarom ze dat doen? Dit wordt beschreven in de missie en visie van een organisatie. </a:t>
            </a:r>
          </a:p>
          <a:p>
            <a:endParaRPr lang="nl-NL" dirty="0"/>
          </a:p>
        </p:txBody>
      </p:sp>
      <p:sp>
        <p:nvSpPr>
          <p:cNvPr id="4" name="Tijdelijke aanduiding voor dianummer 3"/>
          <p:cNvSpPr>
            <a:spLocks noGrp="1"/>
          </p:cNvSpPr>
          <p:nvPr>
            <p:ph type="sldNum" sz="quarter" idx="5"/>
          </p:nvPr>
        </p:nvSpPr>
        <p:spPr/>
        <p:txBody>
          <a:bodyPr/>
          <a:lstStyle/>
          <a:p>
            <a:fld id="{80CD9B25-5126-4124-8E8A-22611371FAEC}" type="slidenum">
              <a:rPr lang="nl-NL" smtClean="0"/>
              <a:t>1</a:t>
            </a:fld>
            <a:endParaRPr lang="nl-NL"/>
          </a:p>
        </p:txBody>
      </p:sp>
    </p:spTree>
    <p:extLst>
      <p:ext uri="{BB962C8B-B14F-4D97-AF65-F5344CB8AC3E}">
        <p14:creationId xmlns:p14="http://schemas.microsoft.com/office/powerpoint/2010/main" val="3437153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De Missie</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In de missie van een organisatie staat wie ze zijn en wat ze doen. Met andere woorden: De missie beschrijft de identiteit van een organisatie en beschrijft kort en bondig wat doet de organisatie. </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In deze korte en bondige missie staan de antwoorden op de volgende vragen:</a:t>
            </a:r>
          </a:p>
          <a:p>
            <a:pPr marL="342900" lvl="0" indent="-342900" algn="just">
              <a:lnSpc>
                <a:spcPct val="115000"/>
              </a:lnSpc>
              <a:spcBef>
                <a:spcPts val="1200"/>
              </a:spcBef>
              <a:spcAft>
                <a:spcPts val="0"/>
              </a:spcAft>
              <a:buFont typeface="Arial" panose="020B0604020202020204" pitchFamily="34" charset="0"/>
              <a:buChar char="●"/>
            </a:pPr>
            <a:r>
              <a:rPr lang="nl-NL" sz="1800" u="none" strike="noStrike" dirty="0">
                <a:effectLst/>
                <a:latin typeface="Arial" panose="020B0604020202020204" pitchFamily="34" charset="0"/>
                <a:ea typeface="Arial" panose="020B0604020202020204" pitchFamily="34" charset="0"/>
              </a:rPr>
              <a:t>Wie zijn we?</a:t>
            </a:r>
          </a:p>
          <a:p>
            <a:pPr marL="342900" lvl="0" indent="-342900" algn="just">
              <a:lnSpc>
                <a:spcPct val="115000"/>
              </a:lnSpc>
              <a:buFont typeface="Arial" panose="020B0604020202020204" pitchFamily="34" charset="0"/>
              <a:buChar char="●"/>
            </a:pPr>
            <a:r>
              <a:rPr lang="nl-NL" sz="1800" u="none" strike="noStrike" dirty="0">
                <a:effectLst/>
                <a:latin typeface="Arial" panose="020B0604020202020204" pitchFamily="34" charset="0"/>
                <a:ea typeface="Arial" panose="020B0604020202020204" pitchFamily="34" charset="0"/>
              </a:rPr>
              <a:t>Wat doen we?</a:t>
            </a:r>
          </a:p>
          <a:p>
            <a:pPr marL="342900" lvl="0" indent="-342900" algn="just">
              <a:lnSpc>
                <a:spcPct val="115000"/>
              </a:lnSpc>
              <a:buFont typeface="Arial" panose="020B0604020202020204" pitchFamily="34" charset="0"/>
              <a:buChar char="●"/>
            </a:pPr>
            <a:r>
              <a:rPr lang="nl-NL" sz="1800" u="none" strike="noStrike" dirty="0">
                <a:effectLst/>
                <a:latin typeface="Arial" panose="020B0604020202020204" pitchFamily="34" charset="0"/>
                <a:ea typeface="Arial" panose="020B0604020202020204" pitchFamily="34" charset="0"/>
              </a:rPr>
              <a:t>Voor wie doen we dat?</a:t>
            </a:r>
          </a:p>
          <a:p>
            <a:pPr marL="342900" lvl="0" indent="-342900" algn="just">
              <a:lnSpc>
                <a:spcPct val="115000"/>
              </a:lnSpc>
              <a:spcAft>
                <a:spcPts val="1200"/>
              </a:spcAft>
              <a:buFont typeface="Arial" panose="020B0604020202020204" pitchFamily="34" charset="0"/>
              <a:buChar char="●"/>
            </a:pPr>
            <a:r>
              <a:rPr lang="nl-NL" sz="1800" u="none" strike="noStrike" dirty="0">
                <a:effectLst/>
                <a:latin typeface="Arial" panose="020B0604020202020204" pitchFamily="34" charset="0"/>
                <a:ea typeface="Arial" panose="020B0604020202020204" pitchFamily="34" charset="0"/>
              </a:rPr>
              <a:t>Hoe doen we dat?</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De missie van een organisatie verandert in principe niet. </a:t>
            </a:r>
          </a:p>
          <a:p>
            <a:endParaRPr lang="nl-NL" dirty="0"/>
          </a:p>
        </p:txBody>
      </p:sp>
      <p:sp>
        <p:nvSpPr>
          <p:cNvPr id="4" name="Tijdelijke aanduiding voor dianummer 3"/>
          <p:cNvSpPr>
            <a:spLocks noGrp="1"/>
          </p:cNvSpPr>
          <p:nvPr>
            <p:ph type="sldNum" sz="quarter" idx="5"/>
          </p:nvPr>
        </p:nvSpPr>
        <p:spPr/>
        <p:txBody>
          <a:bodyPr/>
          <a:lstStyle/>
          <a:p>
            <a:fld id="{80CD9B25-5126-4124-8E8A-22611371FAEC}" type="slidenum">
              <a:rPr lang="nl-NL" smtClean="0"/>
              <a:t>2</a:t>
            </a:fld>
            <a:endParaRPr lang="nl-NL"/>
          </a:p>
        </p:txBody>
      </p:sp>
    </p:spTree>
    <p:extLst>
      <p:ext uri="{BB962C8B-B14F-4D97-AF65-F5344CB8AC3E}">
        <p14:creationId xmlns:p14="http://schemas.microsoft.com/office/powerpoint/2010/main" val="1090242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De Visie</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De visie gaat in op het ideaalbeeld van de organisatie voor de toekomst (wat de organisatie op de lange termijn wil bereiken). Het geeft aan wat de dromen voor de toekomst zijn. De visie wordt in een aantal zinnen beschreven. De vraag die de organisatie zichzelf stelt: Hoe zien wij onszelf in de wereld van morgen?</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Je beantwoordt dan:</a:t>
            </a:r>
          </a:p>
          <a:p>
            <a:pPr marL="342900" lvl="0" indent="-342900" algn="just">
              <a:lnSpc>
                <a:spcPct val="115000"/>
              </a:lnSpc>
              <a:spcBef>
                <a:spcPts val="1200"/>
              </a:spcBef>
              <a:spcAft>
                <a:spcPts val="0"/>
              </a:spcAft>
              <a:buFont typeface="Arial" panose="020B0604020202020204" pitchFamily="34" charset="0"/>
              <a:buChar char="●"/>
            </a:pPr>
            <a:r>
              <a:rPr lang="nl-NL" sz="1800" u="none" strike="noStrike" dirty="0">
                <a:effectLst/>
                <a:latin typeface="Arial" panose="020B0604020202020204" pitchFamily="34" charset="0"/>
                <a:ea typeface="Arial" panose="020B0604020202020204" pitchFamily="34" charset="0"/>
              </a:rPr>
              <a:t>Hoe ziet de omgeving van onze organisatie er in de verre toekomst uit?</a:t>
            </a:r>
          </a:p>
          <a:p>
            <a:pPr marL="342900" lvl="0" indent="-342900" algn="just">
              <a:lnSpc>
                <a:spcPct val="115000"/>
              </a:lnSpc>
              <a:buFont typeface="Arial" panose="020B0604020202020204" pitchFamily="34" charset="0"/>
              <a:buChar char="●"/>
            </a:pPr>
            <a:r>
              <a:rPr lang="nl-NL" sz="1800" u="none" strike="noStrike" dirty="0">
                <a:effectLst/>
                <a:latin typeface="Arial" panose="020B0604020202020204" pitchFamily="34" charset="0"/>
                <a:ea typeface="Arial" panose="020B0604020202020204" pitchFamily="34" charset="0"/>
              </a:rPr>
              <a:t>Wat willen we als organisatie tegen die tijd bereikt hebben?</a:t>
            </a:r>
          </a:p>
          <a:p>
            <a:pPr marL="342900" lvl="0" indent="-342900" algn="just">
              <a:lnSpc>
                <a:spcPct val="115000"/>
              </a:lnSpc>
              <a:spcAft>
                <a:spcPts val="1200"/>
              </a:spcAft>
              <a:buFont typeface="Arial" panose="020B0604020202020204" pitchFamily="34" charset="0"/>
              <a:buChar char="●"/>
            </a:pPr>
            <a:r>
              <a:rPr lang="nl-NL" sz="1800" u="none" strike="noStrike" dirty="0">
                <a:effectLst/>
                <a:latin typeface="Arial" panose="020B0604020202020204" pitchFamily="34" charset="0"/>
                <a:ea typeface="Arial" panose="020B0604020202020204" pitchFamily="34" charset="0"/>
              </a:rPr>
              <a:t>Langs welke weg gaan we die positie bereiken?</a:t>
            </a:r>
          </a:p>
          <a:p>
            <a:endParaRPr lang="nl-NL" dirty="0"/>
          </a:p>
        </p:txBody>
      </p:sp>
      <p:sp>
        <p:nvSpPr>
          <p:cNvPr id="4" name="Tijdelijke aanduiding voor dianummer 3"/>
          <p:cNvSpPr>
            <a:spLocks noGrp="1"/>
          </p:cNvSpPr>
          <p:nvPr>
            <p:ph type="sldNum" sz="quarter" idx="5"/>
          </p:nvPr>
        </p:nvSpPr>
        <p:spPr/>
        <p:txBody>
          <a:bodyPr/>
          <a:lstStyle/>
          <a:p>
            <a:fld id="{80CD9B25-5126-4124-8E8A-22611371FAEC}" type="slidenum">
              <a:rPr lang="nl-NL" smtClean="0"/>
              <a:t>3</a:t>
            </a:fld>
            <a:endParaRPr lang="nl-NL"/>
          </a:p>
        </p:txBody>
      </p:sp>
    </p:spTree>
    <p:extLst>
      <p:ext uri="{BB962C8B-B14F-4D97-AF65-F5344CB8AC3E}">
        <p14:creationId xmlns:p14="http://schemas.microsoft.com/office/powerpoint/2010/main" val="2950578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80CD9B25-5126-4124-8E8A-22611371FAEC}" type="slidenum">
              <a:rPr lang="nl-NL" smtClean="0"/>
              <a:t>4</a:t>
            </a:fld>
            <a:endParaRPr lang="nl-NL"/>
          </a:p>
        </p:txBody>
      </p:sp>
    </p:spTree>
    <p:extLst>
      <p:ext uri="{BB962C8B-B14F-4D97-AF65-F5344CB8AC3E}">
        <p14:creationId xmlns:p14="http://schemas.microsoft.com/office/powerpoint/2010/main" val="992511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a:effectLst/>
                <a:latin typeface="Arial" panose="020B0604020202020204" pitchFamily="34" charset="0"/>
                <a:ea typeface="Arial" panose="020B0604020202020204" pitchFamily="34" charset="0"/>
              </a:rPr>
              <a:t>Door te weten wat de missie en visie is van een organisatie weet je waar ze voor staan en waarom ze doen wat ze doen. </a:t>
            </a:r>
          </a:p>
          <a:p>
            <a:endParaRPr lang="nl-NL"/>
          </a:p>
        </p:txBody>
      </p:sp>
      <p:sp>
        <p:nvSpPr>
          <p:cNvPr id="4" name="Tijdelijke aanduiding voor dianummer 3"/>
          <p:cNvSpPr>
            <a:spLocks noGrp="1"/>
          </p:cNvSpPr>
          <p:nvPr>
            <p:ph type="sldNum" sz="quarter" idx="5"/>
          </p:nvPr>
        </p:nvSpPr>
        <p:spPr/>
        <p:txBody>
          <a:bodyPr/>
          <a:lstStyle/>
          <a:p>
            <a:fld id="{80CD9B25-5126-4124-8E8A-22611371FAEC}" type="slidenum">
              <a:rPr lang="nl-NL" smtClean="0"/>
              <a:t>6</a:t>
            </a:fld>
            <a:endParaRPr lang="nl-NL"/>
          </a:p>
        </p:txBody>
      </p:sp>
    </p:spTree>
    <p:extLst>
      <p:ext uri="{BB962C8B-B14F-4D97-AF65-F5344CB8AC3E}">
        <p14:creationId xmlns:p14="http://schemas.microsoft.com/office/powerpoint/2010/main" val="26822484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12-9-2023</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12-9-2023</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12-9-2023</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875448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12-9-2023</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2">
            <a:extLst>
              <a:ext uri="{FF2B5EF4-FFF2-40B4-BE49-F238E27FC236}">
                <a16:creationId xmlns:a16="http://schemas.microsoft.com/office/drawing/2014/main" id="{7E256807-68E5-45A0-8DD0-5696A7E4E94A}"/>
              </a:ext>
            </a:extLst>
          </p:cNvPr>
          <p:cNvSpPr txBox="1">
            <a:spLocks/>
          </p:cNvSpPr>
          <p:nvPr/>
        </p:nvSpPr>
        <p:spPr>
          <a:xfrm>
            <a:off x="640080" y="325369"/>
            <a:ext cx="4368602" cy="195684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600"/>
              </a:spcAft>
            </a:pPr>
            <a:r>
              <a:rPr lang="en-US" sz="5400" b="1"/>
              <a:t>Missie &amp; visie</a:t>
            </a:r>
            <a:endParaRPr lang="en-US" sz="5400"/>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kstvak 4">
            <a:extLst>
              <a:ext uri="{FF2B5EF4-FFF2-40B4-BE49-F238E27FC236}">
                <a16:creationId xmlns:a16="http://schemas.microsoft.com/office/drawing/2014/main" id="{F6046579-A546-A7D0-2D3C-AB9AAB89A12F}"/>
              </a:ext>
            </a:extLst>
          </p:cNvPr>
          <p:cNvSpPr txBox="1"/>
          <p:nvPr/>
        </p:nvSpPr>
        <p:spPr>
          <a:xfrm>
            <a:off x="640080" y="2872899"/>
            <a:ext cx="4243589" cy="3320668"/>
          </a:xfrm>
          <a:prstGeom prst="rect">
            <a:avLst/>
          </a:prstGeom>
        </p:spPr>
        <p:txBody>
          <a:bodyPr vert="horz" lIns="91440" tIns="45720" rIns="91440" bIns="45720" rtlCol="0">
            <a:normAutofit/>
          </a:bodyPr>
          <a:lstStyle/>
          <a:p>
            <a:pPr marR="0" lvl="0" fontAlgn="auto">
              <a:lnSpc>
                <a:spcPct val="90000"/>
              </a:lnSpc>
              <a:spcBef>
                <a:spcPts val="0"/>
              </a:spcBef>
              <a:spcAft>
                <a:spcPts val="600"/>
              </a:spcAft>
              <a:buClrTx/>
              <a:buSzTx/>
              <a:tabLst/>
              <a:defRPr/>
            </a:pPr>
            <a:r>
              <a:rPr lang="en-US" sz="2200" dirty="0">
                <a:effectLst/>
              </a:rPr>
              <a:t>Als professional </a:t>
            </a:r>
            <a:r>
              <a:rPr lang="en-US" sz="2200" dirty="0" err="1">
                <a:effectLst/>
              </a:rPr>
              <a:t>werkt</a:t>
            </a:r>
            <a:r>
              <a:rPr lang="en-US" sz="2200" dirty="0">
                <a:effectLst/>
              </a:rPr>
              <a:t> je </a:t>
            </a:r>
            <a:r>
              <a:rPr lang="en-US" sz="2200" dirty="0" err="1">
                <a:effectLst/>
              </a:rPr>
              <a:t>voor</a:t>
            </a:r>
            <a:r>
              <a:rPr lang="en-US" sz="2200" dirty="0">
                <a:effectLst/>
              </a:rPr>
              <a:t> </a:t>
            </a:r>
            <a:r>
              <a:rPr lang="en-US" sz="2200" dirty="0" err="1">
                <a:effectLst/>
              </a:rPr>
              <a:t>verschillende</a:t>
            </a:r>
            <a:r>
              <a:rPr lang="en-US" sz="2200" dirty="0">
                <a:effectLst/>
              </a:rPr>
              <a:t> </a:t>
            </a:r>
            <a:r>
              <a:rPr lang="en-US" sz="2200" dirty="0" err="1">
                <a:effectLst/>
              </a:rPr>
              <a:t>organisaties</a:t>
            </a:r>
            <a:r>
              <a:rPr lang="en-US" sz="2200" dirty="0">
                <a:effectLst/>
              </a:rPr>
              <a:t>. In </a:t>
            </a:r>
            <a:r>
              <a:rPr lang="en-US" sz="2200" dirty="0" err="1">
                <a:effectLst/>
              </a:rPr>
              <a:t>deze</a:t>
            </a:r>
            <a:r>
              <a:rPr lang="en-US" sz="2200" dirty="0">
                <a:effectLst/>
              </a:rPr>
              <a:t> </a:t>
            </a:r>
            <a:r>
              <a:rPr lang="en-US" sz="2200" dirty="0" err="1">
                <a:effectLst/>
              </a:rPr>
              <a:t>samenwerking</a:t>
            </a:r>
            <a:r>
              <a:rPr lang="en-US" sz="2200" dirty="0">
                <a:effectLst/>
              </a:rPr>
              <a:t> is het </a:t>
            </a:r>
            <a:r>
              <a:rPr lang="en-US" sz="2200" dirty="0" err="1">
                <a:effectLst/>
              </a:rPr>
              <a:t>belangrijk</a:t>
            </a:r>
            <a:r>
              <a:rPr lang="en-US" sz="2200" dirty="0">
                <a:effectLst/>
              </a:rPr>
              <a:t> </a:t>
            </a:r>
            <a:r>
              <a:rPr lang="en-US" sz="2200" dirty="0" err="1">
                <a:effectLst/>
              </a:rPr>
              <a:t>dat</a:t>
            </a:r>
            <a:r>
              <a:rPr lang="en-US" sz="2200" dirty="0">
                <a:effectLst/>
              </a:rPr>
              <a:t> je </a:t>
            </a:r>
            <a:r>
              <a:rPr lang="en-US" sz="2200" dirty="0" err="1">
                <a:effectLst/>
              </a:rPr>
              <a:t>goed</a:t>
            </a:r>
            <a:r>
              <a:rPr lang="en-US" sz="2200" dirty="0">
                <a:effectLst/>
              </a:rPr>
              <a:t> </a:t>
            </a:r>
            <a:r>
              <a:rPr lang="en-US" sz="2200" dirty="0" err="1">
                <a:effectLst/>
              </a:rPr>
              <a:t>begrijpt</a:t>
            </a:r>
            <a:r>
              <a:rPr lang="en-US" sz="2200" dirty="0">
                <a:effectLst/>
              </a:rPr>
              <a:t> wat de </a:t>
            </a:r>
            <a:r>
              <a:rPr lang="en-US" sz="2200" dirty="0" err="1">
                <a:effectLst/>
              </a:rPr>
              <a:t>organisatie</a:t>
            </a:r>
            <a:r>
              <a:rPr lang="en-US" sz="2200" dirty="0">
                <a:effectLst/>
              </a:rPr>
              <a:t> </a:t>
            </a:r>
            <a:r>
              <a:rPr lang="en-US" sz="2200" dirty="0" err="1">
                <a:effectLst/>
              </a:rPr>
              <a:t>doet</a:t>
            </a:r>
            <a:r>
              <a:rPr lang="en-US" sz="2200" dirty="0">
                <a:effectLst/>
              </a:rPr>
              <a:t> </a:t>
            </a:r>
            <a:r>
              <a:rPr lang="en-US" sz="2200" dirty="0" err="1">
                <a:effectLst/>
              </a:rPr>
              <a:t>en</a:t>
            </a:r>
            <a:r>
              <a:rPr lang="en-US" sz="2200" dirty="0">
                <a:effectLst/>
              </a:rPr>
              <a:t> </a:t>
            </a:r>
            <a:r>
              <a:rPr lang="en-US" sz="2200" dirty="0" err="1">
                <a:effectLst/>
              </a:rPr>
              <a:t>waarom</a:t>
            </a:r>
            <a:r>
              <a:rPr lang="en-US" sz="2200" dirty="0">
                <a:effectLst/>
              </a:rPr>
              <a:t> ze </a:t>
            </a:r>
            <a:r>
              <a:rPr lang="en-US" sz="2200" dirty="0" err="1">
                <a:effectLst/>
              </a:rPr>
              <a:t>dat</a:t>
            </a:r>
            <a:r>
              <a:rPr lang="en-US" sz="2200" dirty="0">
                <a:effectLst/>
              </a:rPr>
              <a:t> </a:t>
            </a:r>
            <a:r>
              <a:rPr lang="en-US" sz="2200" dirty="0" err="1">
                <a:effectLst/>
              </a:rPr>
              <a:t>doen</a:t>
            </a:r>
            <a:r>
              <a:rPr lang="en-US" sz="2200" dirty="0">
                <a:effectLst/>
              </a:rPr>
              <a:t>? </a:t>
            </a:r>
            <a:r>
              <a:rPr lang="en-US" sz="2200" dirty="0" err="1">
                <a:effectLst/>
              </a:rPr>
              <a:t>Dit</a:t>
            </a:r>
            <a:r>
              <a:rPr lang="en-US" sz="2200" dirty="0">
                <a:effectLst/>
              </a:rPr>
              <a:t> </a:t>
            </a:r>
            <a:r>
              <a:rPr lang="en-US" sz="2200" dirty="0" err="1">
                <a:effectLst/>
              </a:rPr>
              <a:t>wordt</a:t>
            </a:r>
            <a:r>
              <a:rPr lang="en-US" sz="2200" dirty="0">
                <a:effectLst/>
              </a:rPr>
              <a:t> </a:t>
            </a:r>
            <a:r>
              <a:rPr lang="en-US" sz="2200" dirty="0" err="1">
                <a:effectLst/>
              </a:rPr>
              <a:t>beschreven</a:t>
            </a:r>
            <a:r>
              <a:rPr lang="en-US" sz="2200" dirty="0">
                <a:effectLst/>
              </a:rPr>
              <a:t> in de </a:t>
            </a:r>
            <a:r>
              <a:rPr lang="en-US" sz="2200" dirty="0" err="1">
                <a:effectLst/>
              </a:rPr>
              <a:t>missie</a:t>
            </a:r>
            <a:r>
              <a:rPr lang="en-US" sz="2200" dirty="0">
                <a:effectLst/>
              </a:rPr>
              <a:t> </a:t>
            </a:r>
            <a:r>
              <a:rPr lang="en-US" sz="2200" dirty="0" err="1">
                <a:effectLst/>
              </a:rPr>
              <a:t>en</a:t>
            </a:r>
            <a:r>
              <a:rPr lang="en-US" sz="2200" dirty="0">
                <a:effectLst/>
              </a:rPr>
              <a:t> </a:t>
            </a:r>
            <a:r>
              <a:rPr lang="en-US" sz="2200" dirty="0" err="1">
                <a:effectLst/>
              </a:rPr>
              <a:t>visie</a:t>
            </a:r>
            <a:r>
              <a:rPr lang="en-US" sz="2200" dirty="0">
                <a:effectLst/>
              </a:rPr>
              <a:t> van </a:t>
            </a:r>
            <a:r>
              <a:rPr lang="en-US" sz="2200" dirty="0" err="1">
                <a:effectLst/>
              </a:rPr>
              <a:t>een</a:t>
            </a:r>
            <a:r>
              <a:rPr lang="en-US" sz="2200" dirty="0">
                <a:effectLst/>
              </a:rPr>
              <a:t> </a:t>
            </a:r>
            <a:r>
              <a:rPr lang="en-US" sz="2200" dirty="0" err="1">
                <a:effectLst/>
              </a:rPr>
              <a:t>organisatie</a:t>
            </a:r>
            <a:r>
              <a:rPr lang="en-US" sz="2200" dirty="0">
                <a:effectLst/>
              </a:rPr>
              <a:t>. </a:t>
            </a:r>
          </a:p>
        </p:txBody>
      </p:sp>
      <p:pic>
        <p:nvPicPr>
          <p:cNvPr id="2" name="Afbeelding 1">
            <a:extLst>
              <a:ext uri="{FF2B5EF4-FFF2-40B4-BE49-F238E27FC236}">
                <a16:creationId xmlns:a16="http://schemas.microsoft.com/office/drawing/2014/main" id="{987636D7-E3B1-DC65-6A4B-F4DF8A9CBA2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85907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2CFA73-EE94-F200-F0E7-EC2FA308DBC8}"/>
              </a:ext>
            </a:extLst>
          </p:cNvPr>
          <p:cNvSpPr>
            <a:spLocks noGrp="1"/>
          </p:cNvSpPr>
          <p:nvPr>
            <p:ph type="title"/>
          </p:nvPr>
        </p:nvSpPr>
        <p:spPr/>
        <p:txBody>
          <a:bodyPr/>
          <a:lstStyle/>
          <a:p>
            <a:r>
              <a:rPr lang="nl-NL" dirty="0"/>
              <a:t>Wat is missie en visie</a:t>
            </a:r>
          </a:p>
        </p:txBody>
      </p:sp>
      <p:sp>
        <p:nvSpPr>
          <p:cNvPr id="3" name="Tijdelijke aanduiding voor inhoud 2">
            <a:extLst>
              <a:ext uri="{FF2B5EF4-FFF2-40B4-BE49-F238E27FC236}">
                <a16:creationId xmlns:a16="http://schemas.microsoft.com/office/drawing/2014/main" id="{B428EA1C-9746-C089-6E10-9C7336EDB275}"/>
              </a:ext>
            </a:extLst>
          </p:cNvPr>
          <p:cNvSpPr txBox="1">
            <a:spLocks/>
          </p:cNvSpPr>
          <p:nvPr/>
        </p:nvSpPr>
        <p:spPr>
          <a:xfrm>
            <a:off x="838200" y="1825625"/>
            <a:ext cx="10515600"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Arial" panose="020B0604020202020204" pitchFamily="34" charset="0"/>
              <a:buNone/>
            </a:pPr>
            <a:r>
              <a:rPr lang="nl-NL" sz="3600" b="1" dirty="0"/>
              <a:t>Missie</a:t>
            </a:r>
          </a:p>
          <a:p>
            <a:pPr marL="457200" lvl="1" indent="0">
              <a:buFont typeface="Arial" panose="020B0604020202020204" pitchFamily="34" charset="0"/>
              <a:buNone/>
            </a:pPr>
            <a:r>
              <a:rPr lang="nl-NL" dirty="0">
                <a:solidFill>
                  <a:srgbClr val="333333"/>
                </a:solidFill>
                <a:latin typeface="RijksOverheidSans"/>
              </a:rPr>
              <a:t>De missie is een kort statement over het bestaansrecht van uw organisatie. </a:t>
            </a:r>
          </a:p>
          <a:p>
            <a:pPr marL="457200" lvl="1" indent="0">
              <a:buFont typeface="Arial" panose="020B0604020202020204" pitchFamily="34" charset="0"/>
              <a:buNone/>
            </a:pPr>
            <a:endParaRPr lang="nl-NL" dirty="0">
              <a:solidFill>
                <a:srgbClr val="333333"/>
              </a:solidFill>
              <a:latin typeface="RijksOverheidSans"/>
            </a:endParaRPr>
          </a:p>
          <a:p>
            <a:pPr marL="457200" lvl="1" indent="0">
              <a:buFont typeface="Arial" panose="020B0604020202020204" pitchFamily="34" charset="0"/>
              <a:buNone/>
            </a:pPr>
            <a:r>
              <a:rPr lang="nl-NL" dirty="0">
                <a:solidFill>
                  <a:srgbClr val="333333"/>
                </a:solidFill>
                <a:latin typeface="RijksOverheidSans"/>
              </a:rPr>
              <a:t>De missie beantwoordt deze 4 vragen:</a:t>
            </a:r>
          </a:p>
          <a:p>
            <a:pPr lvl="5"/>
            <a:endParaRPr lang="nl-NL" sz="2800" dirty="0"/>
          </a:p>
          <a:p>
            <a:pPr lvl="5"/>
            <a:r>
              <a:rPr lang="nl-NL" sz="2800" dirty="0"/>
              <a:t>Wie zijn we?</a:t>
            </a:r>
          </a:p>
          <a:p>
            <a:pPr lvl="5"/>
            <a:r>
              <a:rPr lang="nl-NL" sz="2800" dirty="0"/>
              <a:t>Wat doen we?</a:t>
            </a:r>
          </a:p>
          <a:p>
            <a:pPr lvl="5"/>
            <a:r>
              <a:rPr lang="nl-NL" sz="2800" dirty="0"/>
              <a:t>Voor wie doen we dat?</a:t>
            </a:r>
          </a:p>
          <a:p>
            <a:pPr lvl="5"/>
            <a:r>
              <a:rPr lang="nl-NL" sz="2800" dirty="0"/>
              <a:t>Hoe doen we dat?</a:t>
            </a:r>
            <a:endParaRPr lang="nl-NL" sz="1600" dirty="0"/>
          </a:p>
          <a:p>
            <a:pPr marL="457200" lvl="1" indent="0">
              <a:buFont typeface="Arial" panose="020B0604020202020204" pitchFamily="34" charset="0"/>
              <a:buNone/>
            </a:pPr>
            <a:endParaRPr lang="nl-NL" dirty="0"/>
          </a:p>
          <a:p>
            <a:pPr marL="0" indent="0">
              <a:buNone/>
            </a:pPr>
            <a:r>
              <a:rPr lang="nl-NL" dirty="0"/>
              <a:t>De missie van een organisatie verandert in principe niet.</a:t>
            </a:r>
          </a:p>
        </p:txBody>
      </p:sp>
      <p:pic>
        <p:nvPicPr>
          <p:cNvPr id="4" name="Afbeelding 3">
            <a:extLst>
              <a:ext uri="{FF2B5EF4-FFF2-40B4-BE49-F238E27FC236}">
                <a16:creationId xmlns:a16="http://schemas.microsoft.com/office/drawing/2014/main" id="{7DD9D9F7-9AA4-3B9C-0211-04485689FE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432643" y="3191069"/>
            <a:ext cx="1711419" cy="1691363"/>
          </a:xfrm>
          <a:prstGeom prst="rect">
            <a:avLst/>
          </a:prstGeom>
        </p:spPr>
      </p:pic>
    </p:spTree>
    <p:extLst>
      <p:ext uri="{BB962C8B-B14F-4D97-AF65-F5344CB8AC3E}">
        <p14:creationId xmlns:p14="http://schemas.microsoft.com/office/powerpoint/2010/main" val="110930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2CFA73-EE94-F200-F0E7-EC2FA308DBC8}"/>
              </a:ext>
            </a:extLst>
          </p:cNvPr>
          <p:cNvSpPr>
            <a:spLocks noGrp="1"/>
          </p:cNvSpPr>
          <p:nvPr>
            <p:ph type="title"/>
          </p:nvPr>
        </p:nvSpPr>
        <p:spPr/>
        <p:txBody>
          <a:bodyPr/>
          <a:lstStyle/>
          <a:p>
            <a:r>
              <a:rPr lang="nl-NL" dirty="0"/>
              <a:t>Wat is missie en visie</a:t>
            </a:r>
          </a:p>
        </p:txBody>
      </p:sp>
      <p:sp>
        <p:nvSpPr>
          <p:cNvPr id="5" name="Tijdelijke aanduiding voor inhoud 2">
            <a:extLst>
              <a:ext uri="{FF2B5EF4-FFF2-40B4-BE49-F238E27FC236}">
                <a16:creationId xmlns:a16="http://schemas.microsoft.com/office/drawing/2014/main" id="{878C1024-CA50-0950-648A-6F974D6DB48F}"/>
              </a:ext>
            </a:extLst>
          </p:cNvPr>
          <p:cNvSpPr txBox="1">
            <a:spLocks/>
          </p:cNvSpPr>
          <p:nvPr/>
        </p:nvSpPr>
        <p:spPr>
          <a:xfrm>
            <a:off x="838199" y="1825625"/>
            <a:ext cx="11216951"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Arial" panose="020B0604020202020204" pitchFamily="34" charset="0"/>
              <a:buNone/>
            </a:pPr>
            <a:r>
              <a:rPr lang="nl-NL" sz="3300" b="1"/>
              <a:t>Visie</a:t>
            </a:r>
          </a:p>
          <a:p>
            <a:pPr marL="457200" lvl="1" indent="0">
              <a:buFont typeface="Arial" panose="020B0604020202020204" pitchFamily="34" charset="0"/>
              <a:buNone/>
            </a:pPr>
            <a:r>
              <a:rPr lang="nl-NL">
                <a:solidFill>
                  <a:srgbClr val="333333"/>
                </a:solidFill>
                <a:latin typeface="RijksOverheidSans"/>
              </a:rPr>
              <a:t>Een kort en helder antwoord op de vraag: </a:t>
            </a:r>
          </a:p>
          <a:p>
            <a:pPr marL="457200" lvl="1" indent="0">
              <a:buFont typeface="Arial" panose="020B0604020202020204" pitchFamily="34" charset="0"/>
              <a:buNone/>
            </a:pPr>
            <a:r>
              <a:rPr lang="nl-NL">
                <a:solidFill>
                  <a:srgbClr val="333333"/>
                </a:solidFill>
                <a:latin typeface="RijksOverheidSans"/>
              </a:rPr>
              <a:t>		</a:t>
            </a:r>
            <a:r>
              <a:rPr lang="nl-NL" i="1">
                <a:solidFill>
                  <a:srgbClr val="333333"/>
                </a:solidFill>
                <a:latin typeface="RijksOverheidSans"/>
              </a:rPr>
              <a:t>Hoe zien wij onszelf in de wereld van morgen?</a:t>
            </a:r>
          </a:p>
          <a:p>
            <a:pPr marL="457200" lvl="1" indent="0">
              <a:buFont typeface="Arial" panose="020B0604020202020204" pitchFamily="34" charset="0"/>
              <a:buNone/>
            </a:pPr>
            <a:endParaRPr lang="nl-NL" sz="3000" i="1"/>
          </a:p>
          <a:p>
            <a:pPr lvl="3"/>
            <a:r>
              <a:rPr lang="nl-NL" sz="2800"/>
              <a:t>Hoe ziet de omgeving van onze organisatie er in de verre toekomst uit?</a:t>
            </a:r>
          </a:p>
          <a:p>
            <a:pPr lvl="3"/>
            <a:r>
              <a:rPr lang="nl-NL" sz="2800"/>
              <a:t>Wat willen we als organisatie tegen die tijd bereikt hebben?</a:t>
            </a:r>
          </a:p>
          <a:p>
            <a:pPr lvl="3"/>
            <a:r>
              <a:rPr lang="nl-NL" sz="2800"/>
              <a:t>Langs welke weg gaan we die positie bereiken?</a:t>
            </a:r>
          </a:p>
          <a:p>
            <a:pPr marL="1371600" lvl="3" indent="0">
              <a:buFont typeface="Arial" panose="020B0604020202020204" pitchFamily="34" charset="0"/>
              <a:buNone/>
            </a:pPr>
            <a:endParaRPr lang="nl-NL"/>
          </a:p>
          <a:p>
            <a:pPr marL="457200" lvl="1" indent="0">
              <a:buFont typeface="Arial" panose="020B0604020202020204" pitchFamily="34" charset="0"/>
              <a:buNone/>
            </a:pPr>
            <a:endParaRPr lang="nl-NL"/>
          </a:p>
          <a:p>
            <a:endParaRPr lang="nl-NL" dirty="0"/>
          </a:p>
        </p:txBody>
      </p:sp>
      <p:pic>
        <p:nvPicPr>
          <p:cNvPr id="6" name="Afbeelding 5">
            <a:extLst>
              <a:ext uri="{FF2B5EF4-FFF2-40B4-BE49-F238E27FC236}">
                <a16:creationId xmlns:a16="http://schemas.microsoft.com/office/drawing/2014/main" id="{E3CD24A0-6928-6B17-7308-10930DA623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769567"/>
            <a:ext cx="2251107" cy="1782633"/>
          </a:xfrm>
          <a:prstGeom prst="rect">
            <a:avLst/>
          </a:prstGeom>
        </p:spPr>
      </p:pic>
    </p:spTree>
    <p:extLst>
      <p:ext uri="{BB962C8B-B14F-4D97-AF65-F5344CB8AC3E}">
        <p14:creationId xmlns:p14="http://schemas.microsoft.com/office/powerpoint/2010/main" val="2239457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2CFA73-EE94-F200-F0E7-EC2FA308DBC8}"/>
              </a:ext>
            </a:extLst>
          </p:cNvPr>
          <p:cNvSpPr>
            <a:spLocks noGrp="1"/>
          </p:cNvSpPr>
          <p:nvPr>
            <p:ph type="title"/>
          </p:nvPr>
        </p:nvSpPr>
        <p:spPr/>
        <p:txBody>
          <a:bodyPr/>
          <a:lstStyle/>
          <a:p>
            <a:r>
              <a:rPr lang="nl-NL" dirty="0"/>
              <a:t>Wat is missie en visie</a:t>
            </a:r>
          </a:p>
        </p:txBody>
      </p:sp>
      <p:graphicFrame>
        <p:nvGraphicFramePr>
          <p:cNvPr id="3" name="Tabel 2">
            <a:extLst>
              <a:ext uri="{FF2B5EF4-FFF2-40B4-BE49-F238E27FC236}">
                <a16:creationId xmlns:a16="http://schemas.microsoft.com/office/drawing/2014/main" id="{C9A4966F-3450-5C59-2AE2-7A40D8C1BB3C}"/>
              </a:ext>
            </a:extLst>
          </p:cNvPr>
          <p:cNvGraphicFramePr>
            <a:graphicFrameLocks noGrp="1"/>
          </p:cNvGraphicFramePr>
          <p:nvPr>
            <p:extLst>
              <p:ext uri="{D42A27DB-BD31-4B8C-83A1-F6EECF244321}">
                <p14:modId xmlns:p14="http://schemas.microsoft.com/office/powerpoint/2010/main" val="2242133327"/>
              </p:ext>
            </p:extLst>
          </p:nvPr>
        </p:nvGraphicFramePr>
        <p:xfrm>
          <a:off x="1016259" y="1798848"/>
          <a:ext cx="10159482" cy="4187599"/>
        </p:xfrm>
        <a:graphic>
          <a:graphicData uri="http://schemas.openxmlformats.org/drawingml/2006/table">
            <a:tbl>
              <a:tblPr firstRow="1" bandRow="1">
                <a:tableStyleId>{5940675A-B579-460E-94D1-54222C63F5DA}</a:tableStyleId>
              </a:tblPr>
              <a:tblGrid>
                <a:gridCol w="5079741">
                  <a:extLst>
                    <a:ext uri="{9D8B030D-6E8A-4147-A177-3AD203B41FA5}">
                      <a16:colId xmlns:a16="http://schemas.microsoft.com/office/drawing/2014/main" val="20000"/>
                    </a:ext>
                  </a:extLst>
                </a:gridCol>
                <a:gridCol w="5079741">
                  <a:extLst>
                    <a:ext uri="{9D8B030D-6E8A-4147-A177-3AD203B41FA5}">
                      <a16:colId xmlns:a16="http://schemas.microsoft.com/office/drawing/2014/main" val="20001"/>
                    </a:ext>
                  </a:extLst>
                </a:gridCol>
              </a:tblGrid>
              <a:tr h="478077">
                <a:tc>
                  <a:txBody>
                    <a:bodyPr/>
                    <a:lstStyle/>
                    <a:p>
                      <a:pPr algn="ctr"/>
                      <a:r>
                        <a:rPr lang="nl-NL" sz="2800" b="1" dirty="0"/>
                        <a:t>Missie</a:t>
                      </a:r>
                      <a:endParaRPr lang="nl-NL" sz="2800" dirty="0"/>
                    </a:p>
                  </a:txBody>
                  <a:tcPr marL="0" marR="0" marT="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NL" sz="2800" b="1" dirty="0"/>
                        <a:t>Visie</a:t>
                      </a:r>
                      <a:endParaRPr lang="nl-NL" sz="2800" dirty="0"/>
                    </a:p>
                  </a:txBody>
                  <a:tcPr marL="0" marR="0" marT="0"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78077">
                <a:tc>
                  <a:txBody>
                    <a:bodyPr/>
                    <a:lstStyle/>
                    <a:p>
                      <a:pPr algn="ctr"/>
                      <a:r>
                        <a:rPr lang="nl-NL" sz="2800"/>
                        <a:t>Waarvoor we staan</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NL" sz="2800" dirty="0"/>
                        <a:t>Waarvoor we gaan</a:t>
                      </a:r>
                    </a:p>
                  </a:txBody>
                  <a:tcPr marL="0" marR="0" marT="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46289">
                <a:tc>
                  <a:txBody>
                    <a:bodyPr/>
                    <a:lstStyle/>
                    <a:p>
                      <a:pPr algn="ctr"/>
                      <a:r>
                        <a:rPr lang="nl-NL" sz="2800" dirty="0"/>
                        <a:t>Gericht op organisatie</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NL" sz="2800" dirty="0"/>
                        <a:t>Gericht op omgeving</a:t>
                      </a:r>
                    </a:p>
                  </a:txBody>
                  <a:tcPr marL="0" marR="0" marT="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46289">
                <a:tc>
                  <a:txBody>
                    <a:bodyPr/>
                    <a:lstStyle/>
                    <a:p>
                      <a:pPr algn="ctr"/>
                      <a:r>
                        <a:rPr lang="nl-NL" sz="2800"/>
                        <a:t>Wie zijn we?</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NL" sz="2800" dirty="0"/>
                        <a:t>Hoe gaan we met de wereld om?</a:t>
                      </a:r>
                    </a:p>
                  </a:txBody>
                  <a:tcPr marL="0" marR="0" marT="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46289">
                <a:tc>
                  <a:txBody>
                    <a:bodyPr/>
                    <a:lstStyle/>
                    <a:p>
                      <a:pPr algn="ctr"/>
                      <a:r>
                        <a:rPr lang="nl-NL" sz="2800" dirty="0"/>
                        <a:t>Identiteit, waarden</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NL" sz="2800" dirty="0"/>
                        <a:t>Toekomst, droom</a:t>
                      </a:r>
                    </a:p>
                  </a:txBody>
                  <a:tcPr marL="0" marR="0" marT="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46289">
                <a:tc>
                  <a:txBody>
                    <a:bodyPr/>
                    <a:lstStyle/>
                    <a:p>
                      <a:pPr algn="ctr"/>
                      <a:r>
                        <a:rPr lang="nl-NL" sz="2800"/>
                        <a:t>Vanuit een lang verleden</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nl-NL" sz="2800" dirty="0"/>
                        <a:t>Vanuit de verre toekomst</a:t>
                      </a:r>
                    </a:p>
                  </a:txBody>
                  <a:tcPr marL="0" marR="0" marT="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646289">
                <a:tc>
                  <a:txBody>
                    <a:bodyPr/>
                    <a:lstStyle/>
                    <a:p>
                      <a:pPr algn="ctr"/>
                      <a:r>
                        <a:rPr lang="nl-NL" sz="2800" dirty="0"/>
                        <a:t>In principe tijdloos</a:t>
                      </a:r>
                    </a:p>
                  </a:txBody>
                  <a:tcPr marL="0" marR="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nl-NL" sz="2800" dirty="0"/>
                        <a:t>Kan worden bijgesteld</a:t>
                      </a:r>
                    </a:p>
                  </a:txBody>
                  <a:tcPr marL="0" marR="0" marT="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26042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9A943A-0C04-48BE-9DD2-B456C53E7970}"/>
              </a:ext>
            </a:extLst>
          </p:cNvPr>
          <p:cNvSpPr>
            <a:spLocks noGrp="1"/>
          </p:cNvSpPr>
          <p:nvPr>
            <p:ph type="title"/>
          </p:nvPr>
        </p:nvSpPr>
        <p:spPr/>
        <p:txBody>
          <a:bodyPr/>
          <a:lstStyle/>
          <a:p>
            <a:r>
              <a:rPr lang="nl-NL" sz="4400" dirty="0">
                <a:effectLst/>
                <a:latin typeface="Arial" panose="020B0604020202020204" pitchFamily="34" charset="0"/>
                <a:ea typeface="Arial" panose="020B0604020202020204" pitchFamily="34" charset="0"/>
              </a:rPr>
              <a:t>Een voorbeeld</a:t>
            </a:r>
            <a:endParaRPr lang="nl-NL" dirty="0"/>
          </a:p>
        </p:txBody>
      </p:sp>
      <p:sp>
        <p:nvSpPr>
          <p:cNvPr id="4" name="Tekstvak 3">
            <a:extLst>
              <a:ext uri="{FF2B5EF4-FFF2-40B4-BE49-F238E27FC236}">
                <a16:creationId xmlns:a16="http://schemas.microsoft.com/office/drawing/2014/main" id="{A994C206-3436-CE2B-2A4B-0DF334884A33}"/>
              </a:ext>
            </a:extLst>
          </p:cNvPr>
          <p:cNvSpPr txBox="1"/>
          <p:nvPr/>
        </p:nvSpPr>
        <p:spPr>
          <a:xfrm>
            <a:off x="719091" y="2356228"/>
            <a:ext cx="10076156" cy="3218445"/>
          </a:xfrm>
          <a:prstGeom prst="rect">
            <a:avLst/>
          </a:prstGeom>
          <a:noFill/>
        </p:spPr>
        <p:txBody>
          <a:bodyPr wrap="square">
            <a:spAutoFit/>
          </a:bodyPr>
          <a:lstStyle/>
          <a:p>
            <a:pPr algn="just">
              <a:lnSpc>
                <a:spcPct val="115000"/>
              </a:lnSpc>
              <a:spcBef>
                <a:spcPts val="1200"/>
              </a:spcBef>
              <a:spcAft>
                <a:spcPts val="1200"/>
              </a:spcAft>
            </a:pPr>
            <a:r>
              <a:rPr lang="nl-NL" sz="1800" b="1" dirty="0">
                <a:effectLst/>
                <a:latin typeface="Arial" panose="020B0604020202020204" pitchFamily="34" charset="0"/>
                <a:ea typeface="Arial" panose="020B0604020202020204" pitchFamily="34" charset="0"/>
              </a:rPr>
              <a:t>De missie </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“Het aanbieden van een breed assortiment functionele en goed vormgegeven woonartikelen tegen zulke lage prijzen dat zoveel mogelijk mensen in staat zijn deze producten te kopen.”</a:t>
            </a:r>
          </a:p>
          <a:p>
            <a:pPr algn="just">
              <a:lnSpc>
                <a:spcPct val="115000"/>
              </a:lnSpc>
              <a:spcBef>
                <a:spcPts val="1200"/>
              </a:spcBef>
              <a:spcAft>
                <a:spcPts val="1200"/>
              </a:spcAft>
            </a:pPr>
            <a:r>
              <a:rPr lang="nl-NL" sz="1800" b="1" dirty="0">
                <a:effectLst/>
                <a:latin typeface="Arial" panose="020B0604020202020204" pitchFamily="34" charset="0"/>
                <a:ea typeface="Arial" panose="020B0604020202020204" pitchFamily="34" charset="0"/>
              </a:rPr>
              <a:t>De visie </a:t>
            </a:r>
            <a:r>
              <a:rPr lang="nl-NL" sz="1800" dirty="0">
                <a:effectLst/>
                <a:latin typeface="Arial" panose="020B0604020202020204" pitchFamily="34" charset="0"/>
                <a:ea typeface="Arial" panose="020B0604020202020204" pitchFamily="34" charset="0"/>
              </a:rPr>
              <a:t> </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“We willen dat ons bedrijf een positieve impact heeft op de wereld - van de communities waar we onze materialen kopen, tot de manier waarop onze producten, onze klanten helpen om thuis een ​​duurzamer leven te leiden.”</a:t>
            </a:r>
          </a:p>
        </p:txBody>
      </p:sp>
      <p:pic>
        <p:nvPicPr>
          <p:cNvPr id="1026" name="Picture 2" descr="IKEA - Wikipedia">
            <a:extLst>
              <a:ext uri="{FF2B5EF4-FFF2-40B4-BE49-F238E27FC236}">
                <a16:creationId xmlns:a16="http://schemas.microsoft.com/office/drawing/2014/main" id="{8B85371D-FC40-17CD-CF33-1908E3EF99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3802" y="590602"/>
            <a:ext cx="3582140" cy="143285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574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9A943A-0C04-48BE-9DD2-B456C53E7970}"/>
              </a:ext>
            </a:extLst>
          </p:cNvPr>
          <p:cNvSpPr>
            <a:spLocks noGrp="1"/>
          </p:cNvSpPr>
          <p:nvPr>
            <p:ph type="title"/>
          </p:nvPr>
        </p:nvSpPr>
        <p:spPr/>
        <p:txBody>
          <a:bodyPr/>
          <a:lstStyle/>
          <a:p>
            <a:r>
              <a:rPr lang="nl-NL" sz="4400" dirty="0">
                <a:effectLst/>
                <a:latin typeface="Arial" panose="020B0604020202020204" pitchFamily="34" charset="0"/>
                <a:ea typeface="Arial" panose="020B0604020202020204" pitchFamily="34" charset="0"/>
              </a:rPr>
              <a:t>Een voorbeeld</a:t>
            </a:r>
            <a:endParaRPr lang="nl-NL" dirty="0"/>
          </a:p>
        </p:txBody>
      </p:sp>
      <p:sp>
        <p:nvSpPr>
          <p:cNvPr id="4" name="Tekstvak 3">
            <a:extLst>
              <a:ext uri="{FF2B5EF4-FFF2-40B4-BE49-F238E27FC236}">
                <a16:creationId xmlns:a16="http://schemas.microsoft.com/office/drawing/2014/main" id="{A994C206-3436-CE2B-2A4B-0DF334884A33}"/>
              </a:ext>
            </a:extLst>
          </p:cNvPr>
          <p:cNvSpPr txBox="1"/>
          <p:nvPr/>
        </p:nvSpPr>
        <p:spPr>
          <a:xfrm>
            <a:off x="719091" y="2356228"/>
            <a:ext cx="10076156" cy="2581348"/>
          </a:xfrm>
          <a:prstGeom prst="rect">
            <a:avLst/>
          </a:prstGeom>
          <a:noFill/>
        </p:spPr>
        <p:txBody>
          <a:bodyPr wrap="square">
            <a:spAutoFit/>
          </a:bodyPr>
          <a:lstStyle/>
          <a:p>
            <a:pPr algn="just">
              <a:lnSpc>
                <a:spcPct val="115000"/>
              </a:lnSpc>
              <a:spcBef>
                <a:spcPts val="1200"/>
              </a:spcBef>
              <a:spcAft>
                <a:spcPts val="1200"/>
              </a:spcAft>
            </a:pPr>
            <a:r>
              <a:rPr lang="nl-NL" sz="1800" b="1" dirty="0">
                <a:effectLst/>
                <a:latin typeface="Arial" panose="020B0604020202020204" pitchFamily="34" charset="0"/>
                <a:ea typeface="Arial" panose="020B0604020202020204" pitchFamily="34" charset="0"/>
              </a:rPr>
              <a:t>De missie </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“Werken aan een gezonde en leefbare toekomst door uit te blinken in blauw-groen onderwijs.”</a:t>
            </a:r>
          </a:p>
          <a:p>
            <a:pPr algn="just">
              <a:lnSpc>
                <a:spcPct val="115000"/>
              </a:lnSpc>
              <a:spcBef>
                <a:spcPts val="1200"/>
              </a:spcBef>
              <a:spcAft>
                <a:spcPts val="1200"/>
              </a:spcAft>
            </a:pPr>
            <a:r>
              <a:rPr lang="nl-NL" sz="1800" b="1" dirty="0">
                <a:effectLst/>
                <a:latin typeface="Arial" panose="020B0604020202020204" pitchFamily="34" charset="0"/>
                <a:ea typeface="Arial" panose="020B0604020202020204" pitchFamily="34" charset="0"/>
              </a:rPr>
              <a:t>De visie </a:t>
            </a:r>
            <a:r>
              <a:rPr lang="nl-NL" sz="1800" dirty="0">
                <a:effectLst/>
                <a:latin typeface="Arial" panose="020B0604020202020204" pitchFamily="34" charset="0"/>
                <a:ea typeface="Arial" panose="020B0604020202020204" pitchFamily="34" charset="0"/>
              </a:rPr>
              <a:t> </a:t>
            </a:r>
          </a:p>
          <a:p>
            <a:pPr algn="just">
              <a:lnSpc>
                <a:spcPct val="115000"/>
              </a:lnSpc>
              <a:spcBef>
                <a:spcPts val="1200"/>
              </a:spcBef>
              <a:spcAft>
                <a:spcPts val="1200"/>
              </a:spcAft>
            </a:pPr>
            <a:r>
              <a:rPr lang="nl-NL" sz="1800" dirty="0">
                <a:effectLst/>
                <a:latin typeface="Arial" panose="020B0604020202020204" pitchFamily="34" charset="0"/>
                <a:ea typeface="Arial" panose="020B0604020202020204" pitchFamily="34" charset="0"/>
              </a:rPr>
              <a:t>“Echt van betekenis zijn voor leerlingen/ studenten/ cursisten, voor medewerkers en voor de regio met duurzame ontwikkeling als fundament.”</a:t>
            </a:r>
          </a:p>
        </p:txBody>
      </p:sp>
      <p:pic>
        <p:nvPicPr>
          <p:cNvPr id="1026" name="Picture 2">
            <a:extLst>
              <a:ext uri="{FF2B5EF4-FFF2-40B4-BE49-F238E27FC236}">
                <a16:creationId xmlns:a16="http://schemas.microsoft.com/office/drawing/2014/main" id="{8B85371D-FC40-17CD-CF33-1908E3EF99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5783802" y="771401"/>
            <a:ext cx="3582140" cy="107125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862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el 1">
            <a:extLst>
              <a:ext uri="{FF2B5EF4-FFF2-40B4-BE49-F238E27FC236}">
                <a16:creationId xmlns:a16="http://schemas.microsoft.com/office/drawing/2014/main" id="{F2237483-1743-5460-E462-8C79030DFF65}"/>
              </a:ext>
            </a:extLst>
          </p:cNvPr>
          <p:cNvSpPr>
            <a:spLocks noGrp="1"/>
          </p:cNvSpPr>
          <p:nvPr>
            <p:ph type="title"/>
          </p:nvPr>
        </p:nvSpPr>
        <p:spPr>
          <a:xfrm>
            <a:off x="838200" y="401221"/>
            <a:ext cx="10515600" cy="1348065"/>
          </a:xfrm>
        </p:spPr>
        <p:txBody>
          <a:bodyPr vert="horz" lIns="91440" tIns="45720" rIns="91440" bIns="45720" rtlCol="0" anchor="ctr">
            <a:normAutofit/>
          </a:bodyPr>
          <a:lstStyle/>
          <a:p>
            <a:r>
              <a:rPr lang="en-US" sz="5400" kern="1200">
                <a:solidFill>
                  <a:srgbClr val="FFFFFF"/>
                </a:solidFill>
                <a:latin typeface="+mj-lt"/>
                <a:ea typeface="+mj-ea"/>
                <a:cs typeface="+mj-cs"/>
              </a:rPr>
              <a:t>Opdracht</a:t>
            </a:r>
          </a:p>
        </p:txBody>
      </p:sp>
      <p:sp>
        <p:nvSpPr>
          <p:cNvPr id="3" name="Tekstvak 2">
            <a:extLst>
              <a:ext uri="{FF2B5EF4-FFF2-40B4-BE49-F238E27FC236}">
                <a16:creationId xmlns:a16="http://schemas.microsoft.com/office/drawing/2014/main" id="{F5D2B5FF-71E2-FEF9-CA93-0B4DCE944311}"/>
              </a:ext>
            </a:extLst>
          </p:cNvPr>
          <p:cNvSpPr txBox="1"/>
          <p:nvPr/>
        </p:nvSpPr>
        <p:spPr>
          <a:xfrm>
            <a:off x="838200" y="2586789"/>
            <a:ext cx="10515600" cy="359017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200"/>
              <a:t>Onderzoek op de website, socials óf via de opdrachtgever zelf, wat de missie en visie van de organisatie van jullie opdrachtgever is. </a:t>
            </a:r>
          </a:p>
          <a:p>
            <a:pPr indent="-228600">
              <a:lnSpc>
                <a:spcPct val="90000"/>
              </a:lnSpc>
              <a:spcAft>
                <a:spcPts val="600"/>
              </a:spcAft>
              <a:buFont typeface="Arial" panose="020B0604020202020204" pitchFamily="34" charset="0"/>
              <a:buChar char="•"/>
            </a:pPr>
            <a:endParaRPr lang="en-US" sz="2200"/>
          </a:p>
          <a:p>
            <a:pPr indent="-228600">
              <a:lnSpc>
                <a:spcPct val="90000"/>
              </a:lnSpc>
              <a:spcAft>
                <a:spcPts val="600"/>
              </a:spcAft>
              <a:buFont typeface="Arial" panose="020B0604020202020204" pitchFamily="34" charset="0"/>
              <a:buChar char="•"/>
            </a:pPr>
            <a:r>
              <a:rPr lang="en-US" sz="2200"/>
              <a:t>Schrijf ook meteen de bron op want die heb je later nodig oor in je verslag.</a:t>
            </a:r>
          </a:p>
          <a:p>
            <a:pPr indent="-228600">
              <a:lnSpc>
                <a:spcPct val="90000"/>
              </a:lnSpc>
              <a:spcAft>
                <a:spcPts val="600"/>
              </a:spcAft>
              <a:buFont typeface="Arial" panose="020B0604020202020204" pitchFamily="34" charset="0"/>
              <a:buChar char="•"/>
            </a:pPr>
            <a:endParaRPr lang="en-US" sz="2200"/>
          </a:p>
          <a:p>
            <a:pPr indent="-228600">
              <a:lnSpc>
                <a:spcPct val="90000"/>
              </a:lnSpc>
              <a:spcAft>
                <a:spcPts val="600"/>
              </a:spcAft>
              <a:buFont typeface="Arial" panose="020B0604020202020204" pitchFamily="34" charset="0"/>
              <a:buChar char="•"/>
            </a:pPr>
            <a:endParaRPr lang="en-US" sz="2200"/>
          </a:p>
        </p:txBody>
      </p:sp>
    </p:spTree>
    <p:extLst>
      <p:ext uri="{BB962C8B-B14F-4D97-AF65-F5344CB8AC3E}">
        <p14:creationId xmlns:p14="http://schemas.microsoft.com/office/powerpoint/2010/main" val="328835457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6" ma:contentTypeDescription="Een nieuw document maken." ma:contentTypeScope="" ma:versionID="ec470e6129e8f0a9e18259b7e59fd35e">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4161d8be520e05faa28c78621515c4b4"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lcf76f155ced4ddcb4097134ff3c332f" minOccurs="0"/>
                <xsd:element ref="ns2:TaxCatchAll" minOccurs="0"/>
                <xsd:element ref="ns3:MediaServiceLocatio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0" nillable="true" ma:displayName="Taxonomy Catch All Column" ma:hidden="true" ma:list="{2714b7f2-f495-4f1b-bdb9-ad9bd1b44e3d}"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2.xml><?xml version="1.0" encoding="utf-8"?>
<ds:datastoreItem xmlns:ds="http://schemas.openxmlformats.org/officeDocument/2006/customXml" ds:itemID="{5D653173-649E-4A1D-A8D4-ADC3D8A509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 ds:uri="c6f82ce1-f6df-49a5-8b49-cf8409a27aa4"/>
    <ds:schemaRef ds:uri="2c4f0c93-2979-4f27-aab2-70de95932352"/>
  </ds:schemaRefs>
</ds:datastoreItem>
</file>

<file path=docProps/app.xml><?xml version="1.0" encoding="utf-8"?>
<Properties xmlns="http://schemas.openxmlformats.org/officeDocument/2006/extended-properties" xmlns:vt="http://schemas.openxmlformats.org/officeDocument/2006/docPropsVTypes">
  <TotalTime>1541</TotalTime>
  <Words>630</Words>
  <Application>Microsoft Office PowerPoint</Application>
  <PresentationFormat>Breedbeeld</PresentationFormat>
  <Paragraphs>73</Paragraphs>
  <Slides>7</Slides>
  <Notes>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RijksOverheidSans</vt:lpstr>
      <vt:lpstr>Kantoorthema</vt:lpstr>
      <vt:lpstr>PowerPoint-presentatie</vt:lpstr>
      <vt:lpstr>Wat is missie en visie</vt:lpstr>
      <vt:lpstr>Wat is missie en visie</vt:lpstr>
      <vt:lpstr>Wat is missie en visie</vt:lpstr>
      <vt:lpstr>Een voorbeeld</vt:lpstr>
      <vt:lpstr>Een voorbeeld</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Pascalle Cup</cp:lastModifiedBy>
  <cp:revision>13</cp:revision>
  <dcterms:created xsi:type="dcterms:W3CDTF">2021-07-07T07:37:45Z</dcterms:created>
  <dcterms:modified xsi:type="dcterms:W3CDTF">2023-09-12T19:31:09Z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MediaServiceImageTags">
    <vt:lpwstr/>
  </property>
</Properties>
</file>